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325" r:id="rId4"/>
    <p:sldId id="326" r:id="rId5"/>
    <p:sldId id="329" r:id="rId6"/>
    <p:sldId id="330" r:id="rId7"/>
    <p:sldId id="286" r:id="rId8"/>
    <p:sldId id="331" r:id="rId9"/>
    <p:sldId id="332" r:id="rId10"/>
    <p:sldId id="333" r:id="rId11"/>
    <p:sldId id="334" r:id="rId12"/>
    <p:sldId id="335" r:id="rId13"/>
    <p:sldId id="341" r:id="rId14"/>
    <p:sldId id="342" r:id="rId15"/>
    <p:sldId id="344" r:id="rId16"/>
    <p:sldId id="338" r:id="rId17"/>
    <p:sldId id="343" r:id="rId18"/>
    <p:sldId id="339" r:id="rId19"/>
    <p:sldId id="300" r:id="rId20"/>
    <p:sldId id="301" r:id="rId21"/>
    <p:sldId id="316" r:id="rId22"/>
    <p:sldId id="317" r:id="rId23"/>
    <p:sldId id="319" r:id="rId24"/>
    <p:sldId id="320" r:id="rId25"/>
    <p:sldId id="322" r:id="rId26"/>
    <p:sldId id="32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J" initials="Y" lastIdx="1" clrIdx="0">
    <p:extLst>
      <p:ext uri="{19B8F6BF-5375-455C-9EA6-DF929625EA0E}">
        <p15:presenceInfo xmlns:p15="http://schemas.microsoft.com/office/powerpoint/2012/main" userId="Y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D9D9D9"/>
    <a:srgbClr val="A9D18E"/>
    <a:srgbClr val="E74D5F"/>
    <a:srgbClr val="B94252"/>
    <a:srgbClr val="FDEAEC"/>
    <a:srgbClr val="C63942"/>
    <a:srgbClr val="E3F8F1"/>
    <a:srgbClr val="EF4B54"/>
    <a:srgbClr val="112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7" autoAdjust="0"/>
    <p:restoredTop sz="99675" autoAdjust="0"/>
  </p:normalViewPr>
  <p:slideViewPr>
    <p:cSldViewPr snapToGrid="0">
      <p:cViewPr varScale="1">
        <p:scale>
          <a:sx n="111" d="100"/>
          <a:sy n="111" d="100"/>
        </p:scale>
        <p:origin x="7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0594E-AFFF-4A65-874A-0A292E27FFA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2344F-6D93-4375-9CA4-0D29E812F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532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53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04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65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9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1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98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5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2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01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63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68BF13-F8C0-4D48-8CBE-1DD604C1A92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3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9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9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8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8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45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729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1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7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2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7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60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30095-B4AC-479A-9A57-7087ACE3F5B6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6188-1827-4700-B214-7E16553B06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24501"/>
            <a:ext cx="9144000" cy="118818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Team 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71297" y="4220183"/>
            <a:ext cx="9144000" cy="107371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조명 </a:t>
            </a:r>
            <a:r>
              <a:rPr lang="en-US" altLang="ko-KR" dirty="0" smtClean="0"/>
              <a:t>: </a:t>
            </a:r>
            <a:r>
              <a:rPr lang="en-US" altLang="ko-KR" dirty="0" smtClean="0"/>
              <a:t>(</a:t>
            </a:r>
            <a:r>
              <a:rPr lang="en-US" altLang="ko-KR" dirty="0" smtClean="0"/>
              <a:t>3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작성자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김수진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62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92554"/>
              </p:ext>
            </p:extLst>
          </p:nvPr>
        </p:nvGraphicFramePr>
        <p:xfrm>
          <a:off x="8397842" y="1459704"/>
          <a:ext cx="3348000" cy="4916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77763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④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588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⑤                           슬로건 텍스트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807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⑥  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푸터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회사정보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이용약관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, SNS,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계열사사이트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) 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" name="직사각형 68"/>
          <p:cNvSpPr/>
          <p:nvPr/>
        </p:nvSpPr>
        <p:spPr>
          <a:xfrm>
            <a:off x="9052970" y="1989516"/>
            <a:ext cx="1439600" cy="738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809350"/>
              </p:ext>
            </p:extLst>
          </p:nvPr>
        </p:nvGraphicFramePr>
        <p:xfrm>
          <a:off x="455140" y="1459704"/>
          <a:ext cx="3826713" cy="35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6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 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itchFamily="50" charset="-127"/>
                        <a:ea typeface="나눔스퀘어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동영상 으 로 메인 이미지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큰 동영상 안에 로고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네비게이션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유틸리티 삽입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주요소비스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텍스트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 버튼 클릭 시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이미지를 넣어 디자인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 클릭 시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④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슬라이드 사용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⑤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여행지 사진 삽입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해당 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⑥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134961"/>
              </p:ext>
            </p:extLst>
          </p:nvPr>
        </p:nvGraphicFramePr>
        <p:xfrm>
          <a:off x="4860086" y="1090804"/>
          <a:ext cx="334800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나눔스퀘어 Bold" pitchFamily="50" charset="-127"/>
                          <a:ea typeface="나눔스퀘어 Bold" pitchFamily="50" charset="-127"/>
                        </a:rPr>
                        <a:t>    ①                    메인 동영상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5291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③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5053005" y="1249385"/>
            <a:ext cx="2962162" cy="288000"/>
            <a:chOff x="5055870" y="1600199"/>
            <a:chExt cx="2962162" cy="28800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124416" y="3431239"/>
            <a:ext cx="2557906" cy="733951"/>
            <a:chOff x="5124416" y="3733211"/>
            <a:chExt cx="2557906" cy="733951"/>
          </a:xfrm>
        </p:grpSpPr>
        <p:sp>
          <p:nvSpPr>
            <p:cNvPr id="37" name="직사각형 36"/>
            <p:cNvSpPr/>
            <p:nvPr/>
          </p:nvSpPr>
          <p:spPr>
            <a:xfrm>
              <a:off x="5124416" y="4118992"/>
              <a:ext cx="468664" cy="348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7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124416" y="3733211"/>
              <a:ext cx="1080000" cy="2725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638568" y="4118992"/>
              <a:ext cx="468664" cy="348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7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166761" y="4118992"/>
              <a:ext cx="468664" cy="348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7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6691695" y="4118992"/>
              <a:ext cx="468664" cy="348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7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7213658" y="4118992"/>
              <a:ext cx="468664" cy="3481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아이콘</a:t>
              </a:r>
              <a:endParaRPr lang="ko-KR" altLang="en-US" sz="7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355473" y="4862604"/>
            <a:ext cx="2781380" cy="1128292"/>
            <a:chOff x="5718744" y="4217353"/>
            <a:chExt cx="3839229" cy="1557419"/>
          </a:xfrm>
        </p:grpSpPr>
        <p:sp>
          <p:nvSpPr>
            <p:cNvPr id="42" name="직사각형 41"/>
            <p:cNvSpPr/>
            <p:nvPr/>
          </p:nvSpPr>
          <p:spPr>
            <a:xfrm>
              <a:off x="5718745" y="4669712"/>
              <a:ext cx="605273" cy="34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6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7314600" y="4306371"/>
              <a:ext cx="887616" cy="6180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439305" y="4526850"/>
              <a:ext cx="1118668" cy="8112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이미지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314600" y="5029055"/>
              <a:ext cx="887616" cy="61802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718745" y="5059765"/>
              <a:ext cx="605273" cy="34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6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5718745" y="5430362"/>
              <a:ext cx="605273" cy="34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6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718744" y="4217353"/>
              <a:ext cx="726004" cy="3444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텍스트</a:t>
              </a:r>
              <a:endParaRPr lang="ko-KR" altLang="en-US" sz="6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9855529" y="1989516"/>
            <a:ext cx="1439600" cy="7383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397842" y="3077344"/>
            <a:ext cx="3341716" cy="223448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⑤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9333736" y="1922805"/>
            <a:ext cx="1680627" cy="86195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이미지</a:t>
            </a:r>
            <a:endParaRPr lang="en-US" altLang="ko-KR" sz="1050" dirty="0" smtClean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050" dirty="0" err="1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슬라이드바</a:t>
            </a:r>
            <a:r>
              <a:rPr lang="en-US" altLang="ko-KR" sz="105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)</a:t>
            </a:r>
            <a:endParaRPr lang="ko-KR" altLang="en-US" sz="105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99451" y="3574924"/>
            <a:ext cx="784876" cy="26555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텍스트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701709" y="4000282"/>
            <a:ext cx="799773" cy="926812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텍스트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679428" y="4256516"/>
            <a:ext cx="567883" cy="67057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336579" y="4256516"/>
            <a:ext cx="567883" cy="67057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993730" y="4256516"/>
            <a:ext cx="567883" cy="670578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56498"/>
              </p:ext>
            </p:extLst>
          </p:nvPr>
        </p:nvGraphicFramePr>
        <p:xfrm>
          <a:off x="4860086" y="937261"/>
          <a:ext cx="3348000" cy="5615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494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ko-KR" altLang="en-US" sz="1100" dirty="0" err="1" smtClean="0">
                          <a:latin typeface="나눔스퀘어 Bold" pitchFamily="50" charset="-127"/>
                          <a:ea typeface="나눔스퀘어 Bold" pitchFamily="50" charset="-127"/>
                        </a:rPr>
                        <a:t>ㅍㅍ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304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①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     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메인 이미지</a:t>
                      </a:r>
                      <a:endParaRPr lang="en-US" altLang="ko-KR" sz="1100" baseline="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             페이지 소개 이미지</a:t>
                      </a:r>
                      <a:r>
                        <a:rPr lang="en-US" altLang="ko-KR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텍스트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1695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20"/>
          <p:cNvGrpSpPr/>
          <p:nvPr/>
        </p:nvGrpSpPr>
        <p:grpSpPr>
          <a:xfrm>
            <a:off x="5053005" y="1045677"/>
            <a:ext cx="2962162" cy="652198"/>
            <a:chOff x="5055870" y="1600199"/>
            <a:chExt cx="2962162" cy="65219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검색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884301" y="1964397"/>
              <a:ext cx="1305299" cy="2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03792"/>
              </p:ext>
            </p:extLst>
          </p:nvPr>
        </p:nvGraphicFramePr>
        <p:xfrm>
          <a:off x="455140" y="1459704"/>
          <a:ext cx="3826800" cy="217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회사소개 페이지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 소개 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2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슬라이드 사용하여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해당 페이지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 으로 제작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해당페이지로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2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④</a:t>
                      </a: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007553" y="4022889"/>
            <a:ext cx="3243292" cy="16961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13808" y="4445769"/>
            <a:ext cx="571652" cy="770216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058397" y="4445769"/>
            <a:ext cx="1196788" cy="770216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이미지</a:t>
            </a:r>
            <a:endParaRPr lang="ko-KR" altLang="en-US" sz="11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691105" y="4445769"/>
            <a:ext cx="571652" cy="770216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68411" y="1040543"/>
            <a:ext cx="296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③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430972" y="349767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④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99804" y="28023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스퀘어 Bold" pitchFamily="50" charset="-127"/>
                <a:ea typeface="나눔스퀘어 Bold" pitchFamily="50" charset="-127"/>
              </a:rPr>
              <a:t>⑤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483815" y="1775621"/>
            <a:ext cx="1600807" cy="118093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3568" y="191125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텍스트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553568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48" name="TextBox 47"/>
          <p:cNvSpPr txBox="1"/>
          <p:nvPr/>
        </p:nvSpPr>
        <p:spPr>
          <a:xfrm>
            <a:off x="9093556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50" name="TextBox 49"/>
          <p:cNvSpPr txBox="1"/>
          <p:nvPr/>
        </p:nvSpPr>
        <p:spPr>
          <a:xfrm>
            <a:off x="9607135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52" name="TextBox 51"/>
          <p:cNvSpPr txBox="1"/>
          <p:nvPr/>
        </p:nvSpPr>
        <p:spPr>
          <a:xfrm>
            <a:off x="8553568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53" name="TextBox 52"/>
          <p:cNvSpPr txBox="1"/>
          <p:nvPr/>
        </p:nvSpPr>
        <p:spPr>
          <a:xfrm>
            <a:off x="9093556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59" name="TextBox 58"/>
          <p:cNvSpPr txBox="1"/>
          <p:nvPr/>
        </p:nvSpPr>
        <p:spPr>
          <a:xfrm>
            <a:off x="9607135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64" name="TextBox 63"/>
          <p:cNvSpPr txBox="1"/>
          <p:nvPr/>
        </p:nvSpPr>
        <p:spPr>
          <a:xfrm>
            <a:off x="8553568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65" name="TextBox 64"/>
          <p:cNvSpPr txBox="1"/>
          <p:nvPr/>
        </p:nvSpPr>
        <p:spPr>
          <a:xfrm>
            <a:off x="9093556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66" name="TextBox 65"/>
          <p:cNvSpPr txBox="1"/>
          <p:nvPr/>
        </p:nvSpPr>
        <p:spPr>
          <a:xfrm>
            <a:off x="9607135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67" name="직사각형 66"/>
          <p:cNvSpPr/>
          <p:nvPr/>
        </p:nvSpPr>
        <p:spPr>
          <a:xfrm>
            <a:off x="10154375" y="1775621"/>
            <a:ext cx="1600807" cy="1180939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224128" y="1911256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/>
              <a:t>텍스트</a:t>
            </a:r>
            <a:endParaRPr lang="ko-KR" alt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10224128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0" name="TextBox 69"/>
          <p:cNvSpPr txBox="1"/>
          <p:nvPr/>
        </p:nvSpPr>
        <p:spPr>
          <a:xfrm>
            <a:off x="10764116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71" name="TextBox 70"/>
          <p:cNvSpPr txBox="1"/>
          <p:nvPr/>
        </p:nvSpPr>
        <p:spPr>
          <a:xfrm>
            <a:off x="11277695" y="2189540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2" name="TextBox 71"/>
          <p:cNvSpPr txBox="1"/>
          <p:nvPr/>
        </p:nvSpPr>
        <p:spPr>
          <a:xfrm>
            <a:off x="10224128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3" name="TextBox 72"/>
          <p:cNvSpPr txBox="1"/>
          <p:nvPr/>
        </p:nvSpPr>
        <p:spPr>
          <a:xfrm>
            <a:off x="10764116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74" name="TextBox 73"/>
          <p:cNvSpPr txBox="1"/>
          <p:nvPr/>
        </p:nvSpPr>
        <p:spPr>
          <a:xfrm>
            <a:off x="11277695" y="2410093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5" name="TextBox 74"/>
          <p:cNvSpPr txBox="1"/>
          <p:nvPr/>
        </p:nvSpPr>
        <p:spPr>
          <a:xfrm>
            <a:off x="10224128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6" name="TextBox 75"/>
          <p:cNvSpPr txBox="1"/>
          <p:nvPr/>
        </p:nvSpPr>
        <p:spPr>
          <a:xfrm>
            <a:off x="10764116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텍스트</a:t>
            </a:r>
            <a:endParaRPr lang="ko-KR" altLang="en-US" sz="500" dirty="0"/>
          </a:p>
        </p:txBody>
      </p:sp>
      <p:sp>
        <p:nvSpPr>
          <p:cNvPr id="77" name="TextBox 76"/>
          <p:cNvSpPr txBox="1"/>
          <p:nvPr/>
        </p:nvSpPr>
        <p:spPr>
          <a:xfrm>
            <a:off x="11277695" y="2630646"/>
            <a:ext cx="37702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dirty="0" smtClean="0"/>
              <a:t>아이콘</a:t>
            </a:r>
            <a:endParaRPr lang="ko-KR" altLang="en-US" sz="500" dirty="0"/>
          </a:p>
        </p:txBody>
      </p:sp>
      <p:sp>
        <p:nvSpPr>
          <p:cNvPr id="78" name="직사각형 77"/>
          <p:cNvSpPr/>
          <p:nvPr/>
        </p:nvSpPr>
        <p:spPr>
          <a:xfrm>
            <a:off x="8623321" y="4475758"/>
            <a:ext cx="3187679" cy="598265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9D18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93837" y="4644085"/>
            <a:ext cx="32207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 smtClean="0">
                <a:latin typeface="나눔스퀘어 Bold" pitchFamily="50" charset="-127"/>
                <a:ea typeface="나눔스퀘어 Bold" pitchFamily="50" charset="-127"/>
              </a:rPr>
              <a:t>푸터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100" dirty="0" err="1" smtClean="0">
                <a:latin typeface="나눔스퀘어 Bold" pitchFamily="50" charset="-127"/>
                <a:ea typeface="나눔스퀘어 Bold" pitchFamily="50" charset="-127"/>
              </a:rPr>
              <a:t>회사정보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이용약관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, SNS, </a:t>
            </a:r>
            <a:r>
              <a:rPr lang="ko-KR" altLang="en-US" sz="1100" dirty="0" smtClean="0">
                <a:latin typeface="나눔스퀘어 Bold" pitchFamily="50" charset="-127"/>
                <a:ea typeface="나눔스퀘어 Bold" pitchFamily="50" charset="-127"/>
              </a:rPr>
              <a:t>계열사사이트</a:t>
            </a:r>
            <a:r>
              <a:rPr lang="en-US" altLang="ko-KR" sz="1100" dirty="0" smtClean="0">
                <a:latin typeface="나눔스퀘어 Bold" pitchFamily="50" charset="-127"/>
                <a:ea typeface="나눔스퀘어 Bold" pitchFamily="50" charset="-127"/>
              </a:rPr>
              <a:t>) </a:t>
            </a:r>
            <a:endParaRPr lang="en-US" altLang="ko-KR" sz="1100" dirty="0">
              <a:latin typeface="나눔스퀘어 Bold" pitchFamily="50" charset="-127"/>
              <a:ea typeface="나눔스퀘어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0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8691575" y="880945"/>
            <a:ext cx="3340889" cy="74958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419252" cy="288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화면 설계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03226"/>
              </p:ext>
            </p:extLst>
          </p:nvPr>
        </p:nvGraphicFramePr>
        <p:xfrm>
          <a:off x="4860086" y="967739"/>
          <a:ext cx="3348000" cy="5635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1209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4070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①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302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②</a:t>
                      </a:r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884">
                <a:tc>
                  <a:txBody>
                    <a:bodyPr/>
                    <a:lstStyle/>
                    <a:p>
                      <a:pPr latinLnBrk="1"/>
                      <a:endParaRPr lang="en-US" altLang="ko-KR" sz="1100" dirty="0" smtClean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  <a:p>
                      <a:pPr latinLnBrk="1"/>
                      <a:r>
                        <a:rPr lang="en-US" altLang="ko-KR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   </a:t>
                      </a:r>
                      <a:r>
                        <a:rPr lang="ko-KR" altLang="en-US" sz="1100" dirty="0" smtClean="0">
                          <a:latin typeface="나눔스퀘어 Bold" pitchFamily="50" charset="-127"/>
                          <a:ea typeface="나눔스퀘어 Bold" pitchFamily="50" charset="-127"/>
                        </a:rPr>
                        <a:t>③</a:t>
                      </a:r>
                      <a:endParaRPr lang="ko-KR" altLang="en-US" sz="1100" dirty="0">
                        <a:latin typeface="나눔스퀘어 Bold" pitchFamily="50" charset="-127"/>
                        <a:ea typeface="나눔스퀘어 Bold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그룹 20"/>
          <p:cNvGrpSpPr/>
          <p:nvPr/>
        </p:nvGrpSpPr>
        <p:grpSpPr>
          <a:xfrm>
            <a:off x="5053005" y="967739"/>
            <a:ext cx="2962162" cy="635965"/>
            <a:chOff x="5055870" y="1600199"/>
            <a:chExt cx="2962162" cy="63596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5884301" y="1600199"/>
              <a:ext cx="1305299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로고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258050" y="1600199"/>
              <a:ext cx="759982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유틸리티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55870" y="1600199"/>
              <a:ext cx="759982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돋보기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884301" y="1948164"/>
              <a:ext cx="1305299" cy="288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네비게이션</a:t>
              </a:r>
              <a:endParaRPr lang="ko-KR" altLang="en-US" sz="11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14188"/>
              </p:ext>
            </p:extLst>
          </p:nvPr>
        </p:nvGraphicFramePr>
        <p:xfrm>
          <a:off x="455140" y="1459704"/>
          <a:ext cx="3826800" cy="226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8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①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메인 이미지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페이지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소개 텍스트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②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선택 바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슬라이드 버튼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슬라이드 하여  버튼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이미지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③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텍스트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아이콘 사용하여 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클릭시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페이지 이동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④</a:t>
                      </a:r>
                    </a:p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푸터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100" b="0" dirty="0" err="1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회사정보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이용약관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SNS,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계열사사이트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312915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928238" y="3435756"/>
            <a:ext cx="2332800" cy="28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텍스트</a:t>
            </a:r>
            <a:endParaRPr lang="ko-KR" altLang="en-US" sz="1100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68568" y="2131571"/>
            <a:ext cx="792480" cy="5638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18633" y="2131571"/>
            <a:ext cx="792480" cy="5638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273552" y="2131571"/>
            <a:ext cx="792480" cy="56388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994086" y="1783606"/>
            <a:ext cx="1435413" cy="190726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407862" y="175533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텍스트</a:t>
            </a:r>
            <a:endParaRPr lang="ko-KR" altLang="en-US" sz="1100" dirty="0"/>
          </a:p>
        </p:txBody>
      </p:sp>
      <p:sp>
        <p:nvSpPr>
          <p:cNvPr id="38" name="TextBox 37"/>
          <p:cNvSpPr txBox="1"/>
          <p:nvPr/>
        </p:nvSpPr>
        <p:spPr>
          <a:xfrm>
            <a:off x="6407862" y="228319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5480709" y="2282706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7385329" y="228319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이미지</a:t>
            </a:r>
            <a:endParaRPr lang="ko-KR" altLang="en-US" sz="1100" dirty="0"/>
          </a:p>
        </p:txBody>
      </p:sp>
      <p:sp>
        <p:nvSpPr>
          <p:cNvPr id="41" name="직사각형 40"/>
          <p:cNvSpPr/>
          <p:nvPr/>
        </p:nvSpPr>
        <p:spPr>
          <a:xfrm>
            <a:off x="4972327" y="4071721"/>
            <a:ext cx="501371" cy="59938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962904" y="425599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아이콘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4962904" y="47243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60" name="직사각형 59"/>
          <p:cNvSpPr/>
          <p:nvPr/>
        </p:nvSpPr>
        <p:spPr>
          <a:xfrm>
            <a:off x="5611951" y="4071721"/>
            <a:ext cx="501371" cy="59938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602528" y="425599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아이콘</a:t>
            </a:r>
            <a:endParaRPr lang="ko-KR" altLang="en-US" sz="900" dirty="0"/>
          </a:p>
        </p:txBody>
      </p:sp>
      <p:sp>
        <p:nvSpPr>
          <p:cNvPr id="64" name="TextBox 63"/>
          <p:cNvSpPr txBox="1"/>
          <p:nvPr/>
        </p:nvSpPr>
        <p:spPr>
          <a:xfrm>
            <a:off x="5602528" y="47243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65" name="직사각형 64"/>
          <p:cNvSpPr/>
          <p:nvPr/>
        </p:nvSpPr>
        <p:spPr>
          <a:xfrm>
            <a:off x="6242152" y="4071721"/>
            <a:ext cx="501371" cy="59938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232729" y="425599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아이콘</a:t>
            </a:r>
            <a:endParaRPr lang="ko-KR" altLang="en-US" sz="900" dirty="0"/>
          </a:p>
        </p:txBody>
      </p:sp>
      <p:sp>
        <p:nvSpPr>
          <p:cNvPr id="67" name="TextBox 66"/>
          <p:cNvSpPr txBox="1"/>
          <p:nvPr/>
        </p:nvSpPr>
        <p:spPr>
          <a:xfrm>
            <a:off x="6232729" y="47243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74" name="직사각형 73"/>
          <p:cNvSpPr/>
          <p:nvPr/>
        </p:nvSpPr>
        <p:spPr>
          <a:xfrm>
            <a:off x="6892474" y="4071721"/>
            <a:ext cx="501371" cy="59938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6883051" y="425599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아이콘</a:t>
            </a:r>
            <a:endParaRPr lang="ko-KR" altLang="en-US" sz="900" dirty="0"/>
          </a:p>
        </p:txBody>
      </p:sp>
      <p:sp>
        <p:nvSpPr>
          <p:cNvPr id="76" name="TextBox 75"/>
          <p:cNvSpPr txBox="1"/>
          <p:nvPr/>
        </p:nvSpPr>
        <p:spPr>
          <a:xfrm>
            <a:off x="6883051" y="47243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77" name="직사각형 76"/>
          <p:cNvSpPr/>
          <p:nvPr/>
        </p:nvSpPr>
        <p:spPr>
          <a:xfrm>
            <a:off x="7540663" y="4071721"/>
            <a:ext cx="501371" cy="59938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7531240" y="4255996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아이콘</a:t>
            </a:r>
            <a:endParaRPr lang="ko-KR" altLang="en-US" sz="900" dirty="0"/>
          </a:p>
        </p:txBody>
      </p:sp>
      <p:sp>
        <p:nvSpPr>
          <p:cNvPr id="79" name="TextBox 78"/>
          <p:cNvSpPr txBox="1"/>
          <p:nvPr/>
        </p:nvSpPr>
        <p:spPr>
          <a:xfrm>
            <a:off x="7531240" y="47243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6" name="직사각형 5"/>
          <p:cNvSpPr/>
          <p:nvPr/>
        </p:nvSpPr>
        <p:spPr>
          <a:xfrm>
            <a:off x="8691575" y="92707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786232" y="1245860"/>
            <a:ext cx="3171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푸터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(</a:t>
            </a:r>
            <a:r>
              <a:rPr lang="ko-KR" altLang="en-US" sz="1100" dirty="0" err="1">
                <a:latin typeface="나눔스퀘어 Bold" pitchFamily="50" charset="-127"/>
                <a:ea typeface="나눔스퀘어 Bold" pitchFamily="50" charset="-127"/>
              </a:rPr>
              <a:t>회사정보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이용약관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, SNS, </a:t>
            </a:r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계열사사이트</a:t>
            </a:r>
            <a:r>
              <a:rPr lang="en-US" altLang="ko-KR" sz="1100" dirty="0">
                <a:latin typeface="나눔스퀘어 Bold" pitchFamily="50" charset="-127"/>
                <a:ea typeface="나눔스퀘어 Bold" pitchFamily="50" charset="-127"/>
              </a:rPr>
              <a:t>)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4867197" y="5392028"/>
            <a:ext cx="3340889" cy="121117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904567" y="5418418"/>
            <a:ext cx="296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나눔스퀘어 Bold" pitchFamily="50" charset="-127"/>
                <a:ea typeface="나눔스퀘어 Bold" pitchFamily="50" charset="-127"/>
              </a:rPr>
              <a:t>③</a:t>
            </a:r>
            <a:endParaRPr lang="ko-KR" altLang="en-US" sz="1100" dirty="0"/>
          </a:p>
        </p:txBody>
      </p:sp>
      <p:sp>
        <p:nvSpPr>
          <p:cNvPr id="82" name="직사각형 81"/>
          <p:cNvSpPr/>
          <p:nvPr/>
        </p:nvSpPr>
        <p:spPr>
          <a:xfrm>
            <a:off x="7031756" y="5534244"/>
            <a:ext cx="983411" cy="959859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208240" y="557630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텍스트</a:t>
            </a:r>
            <a:endParaRPr lang="ko-KR" altLang="en-US" sz="900" dirty="0"/>
          </a:p>
        </p:txBody>
      </p:sp>
      <p:sp>
        <p:nvSpPr>
          <p:cNvPr id="84" name="TextBox 83"/>
          <p:cNvSpPr txBox="1"/>
          <p:nvPr/>
        </p:nvSpPr>
        <p:spPr>
          <a:xfrm>
            <a:off x="6018551" y="592426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/>
              <a:t>표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0072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28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265" y="1459704"/>
            <a:ext cx="1316386" cy="2469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문화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예술</a:t>
            </a:r>
            <a:r>
              <a:rPr lang="en-US" altLang="ko-KR" sz="1100" dirty="0" smtClean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관공서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대구광역시 시청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유형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민원신청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99" y="0"/>
            <a:ext cx="7074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5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28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265" y="1459704"/>
            <a:ext cx="13163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문화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예술</a:t>
            </a:r>
            <a:r>
              <a:rPr lang="en-US" altLang="ko-KR" sz="1100" dirty="0">
                <a:latin typeface="나눔스퀘어" pitchFamily="50" charset="-127"/>
                <a:ea typeface="나눔스퀘어" pitchFamily="50" charset="-127"/>
              </a:rPr>
              <a:t>/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관공서</a:t>
            </a:r>
            <a:endParaRPr lang="en-US" altLang="ko-KR" sz="11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대구광역시 시청</a:t>
            </a:r>
            <a:endParaRPr lang="en-US" altLang="ko-KR" sz="1100" dirty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유형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메인페이지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통합예약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65" y="0"/>
            <a:ext cx="756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265" y="587221"/>
            <a:ext cx="423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아이디어스케치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시안디자인제작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95" y="1626781"/>
            <a:ext cx="3484821" cy="4646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846" y="1190590"/>
            <a:ext cx="3583972" cy="50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심미성 구성요소 설계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7265" y="145970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결과물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아이디어 스케치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63292" y="587221"/>
            <a:ext cx="27382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mtClean="0"/>
              <a:t>그래픽 이미지 작업 분업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5" y="2239852"/>
            <a:ext cx="2934586" cy="3912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06" y="2244353"/>
            <a:ext cx="1903421" cy="14641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08" y="4348857"/>
            <a:ext cx="2738306" cy="19563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528" y="2185533"/>
            <a:ext cx="2057858" cy="13879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578" y="4348857"/>
            <a:ext cx="2049899" cy="13830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42" y="2189341"/>
            <a:ext cx="2046566" cy="138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1265" y="587221"/>
            <a:ext cx="3951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로고 아이디어스케치 및 디자인 제작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11" y="1947692"/>
            <a:ext cx="5586496" cy="2605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07" y="3795636"/>
            <a:ext cx="5916104" cy="27590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5" y="2453462"/>
            <a:ext cx="4610986" cy="34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5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구성요소 설계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67265" y="145970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결과물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아이디어 스케치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61" y="787276"/>
            <a:ext cx="4773999" cy="67501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4" y="1315149"/>
            <a:ext cx="5196682" cy="73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403" y="631722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Main page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4033" y="631722"/>
            <a:ext cx="184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Sub page1(</a:t>
            </a:r>
            <a:r>
              <a:rPr lang="ko-KR" altLang="en-US" sz="1200" dirty="0" err="1" smtClean="0">
                <a:latin typeface="나눔바른고딕OTF UltraLight" pitchFamily="50" charset="-127"/>
                <a:ea typeface="나눔바른고딕OTF UltraLight" pitchFamily="50" charset="-127"/>
              </a:rPr>
              <a:t>민원페이지</a:t>
            </a:r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)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335" y="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페이지별</a:t>
            </a:r>
            <a:r>
              <a:rPr lang="ko-KR" altLang="en-US" sz="1600" dirty="0" smtClean="0">
                <a:latin typeface="나눔바른고딕OTF" pitchFamily="18" charset="-127"/>
                <a:ea typeface="나눔바른고딕OTF" pitchFamily="18" charset="-127"/>
              </a:rPr>
              <a:t> 디자인 제작</a:t>
            </a:r>
            <a:endParaRPr lang="ko-KR" altLang="en-US" sz="1600" dirty="0"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90" y="1201888"/>
            <a:ext cx="3625156" cy="4816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201889"/>
            <a:ext cx="3165962" cy="481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66131" y="753036"/>
            <a:ext cx="7336628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8002759" y="753036"/>
            <a:ext cx="1156447" cy="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9065076" y="753036"/>
            <a:ext cx="1008530" cy="0"/>
          </a:xfrm>
          <a:prstGeom prst="line">
            <a:avLst/>
          </a:prstGeom>
          <a:ln w="57150">
            <a:solidFill>
              <a:srgbClr val="59ED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073606" y="753036"/>
            <a:ext cx="1573306" cy="0"/>
          </a:xfrm>
          <a:prstGeom prst="line">
            <a:avLst/>
          </a:prstGeom>
          <a:ln w="57150">
            <a:solidFill>
              <a:srgbClr val="CAC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 txBox="1">
            <a:spLocks/>
          </p:cNvSpPr>
          <p:nvPr/>
        </p:nvSpPr>
        <p:spPr>
          <a:xfrm>
            <a:off x="1042961" y="278522"/>
            <a:ext cx="4608691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팀 프로젝트 클라이언트 선정하기</a:t>
            </a:r>
            <a:endParaRPr lang="ko-KR" altLang="en-US" sz="22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546189"/>
              </p:ext>
            </p:extLst>
          </p:nvPr>
        </p:nvGraphicFramePr>
        <p:xfrm>
          <a:off x="2074651" y="5243673"/>
          <a:ext cx="81280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087209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246851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327432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3274535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82797718"/>
                    </a:ext>
                  </a:extLst>
                </a:gridCol>
              </a:tblGrid>
              <a:tr h="3548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err="1" smtClean="0"/>
                        <a:t>화면설계</a:t>
                      </a:r>
                      <a:endParaRPr lang="ko-KR" altLang="en-US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smtClean="0"/>
                        <a:t>팀프로젝트명</a:t>
                      </a:r>
                      <a:endParaRPr lang="ko-KR" altLang="en-US" b="1" i="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smtClean="0"/>
                        <a:t>대구광역시 시청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err="1" smtClean="0"/>
                        <a:t>리뉴얼</a:t>
                      </a:r>
                      <a:r>
                        <a:rPr lang="ko-KR" altLang="en-US" baseline="0" dirty="0" smtClean="0"/>
                        <a:t> 홈페이지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542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i="0" dirty="0" smtClean="0"/>
                        <a:t>작성자</a:t>
                      </a:r>
                      <a:endParaRPr lang="ko-KR" altLang="en-US" b="1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김수진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/>
                        <a:t>작성일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2024.11.14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35511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17734" y="3248571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대구광역시 시청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5" y="1702747"/>
            <a:ext cx="5334011" cy="11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67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57399" y="338554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Sub page2(</a:t>
            </a:r>
            <a:r>
              <a:rPr lang="ko-KR" altLang="en-US" sz="1200" dirty="0" err="1" smtClean="0">
                <a:latin typeface="나눔바른고딕OTF UltraLight" pitchFamily="50" charset="-127"/>
                <a:ea typeface="나눔바른고딕OTF UltraLight" pitchFamily="50" charset="-127"/>
              </a:rPr>
              <a:t>통합예약</a:t>
            </a:r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)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72060" y="779327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고딕OTF UltraLight" pitchFamily="50" charset="-127"/>
                <a:ea typeface="나눔바른고딕OTF UltraLight" pitchFamily="50" charset="-127"/>
              </a:rPr>
              <a:t>Pop-up page</a:t>
            </a:r>
            <a:endParaRPr lang="ko-KR" altLang="en-US" sz="1200" dirty="0">
              <a:latin typeface="나눔바른고딕OTF UltraLight" pitchFamily="50" charset="-127"/>
              <a:ea typeface="나눔바른고딕OTF UltraLight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페이지별</a:t>
            </a:r>
            <a:r>
              <a:rPr lang="ko-KR" altLang="en-US" sz="1600" dirty="0" smtClean="0">
                <a:latin typeface="나눔바른고딕OTF" pitchFamily="18" charset="-127"/>
                <a:ea typeface="나눔바른고딕OTF" pitchFamily="18" charset="-127"/>
              </a:rPr>
              <a:t>  </a:t>
            </a:r>
            <a:r>
              <a:rPr lang="ko-KR" altLang="en-US" sz="1600" dirty="0" err="1" smtClean="0">
                <a:latin typeface="나눔바른고딕OTF" pitchFamily="18" charset="-127"/>
                <a:ea typeface="나눔바른고딕OTF" pitchFamily="18" charset="-127"/>
              </a:rPr>
              <a:t>디자인제작</a:t>
            </a:r>
            <a:endParaRPr lang="ko-KR" altLang="en-US" sz="1600" dirty="0"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" y="783021"/>
            <a:ext cx="5283873" cy="56884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55" y="3152193"/>
            <a:ext cx="2584737" cy="17433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7" y="1229574"/>
            <a:ext cx="2578249" cy="173951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50" y="1239433"/>
            <a:ext cx="2564437" cy="172965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248" y="3152193"/>
            <a:ext cx="2186505" cy="1562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89" y="5078645"/>
            <a:ext cx="2076432" cy="159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63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4040" y="620688"/>
            <a:ext cx="7689378" cy="5616624"/>
          </a:xfrm>
          <a:ln w="38100">
            <a:solidFill>
              <a:srgbClr val="00B0F0"/>
            </a:solidFill>
          </a:ln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팀 회의 자료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328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r>
              <a:rPr lang="en-US" altLang="ko-KR" sz="2400" b="1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789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rgbClr val="002060"/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rgbClr val="00206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31" y="1988840"/>
            <a:ext cx="3261537" cy="43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27" y="1988840"/>
            <a:ext cx="3397545" cy="453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1441" y="1975779"/>
            <a:ext cx="3549945" cy="47332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69300" y="1975779"/>
            <a:ext cx="3549945" cy="47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0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41494" y="1395301"/>
            <a:ext cx="4211822" cy="56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0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9536" y="404664"/>
            <a:ext cx="8352928" cy="1296144"/>
          </a:xfrm>
          <a:prstGeom prst="rect">
            <a:avLst/>
          </a:prstGeom>
          <a:noFill/>
          <a:ln w="88900">
            <a:solidFill>
              <a:srgbClr val="00B0F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991544" y="476672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1">
                    <a:lumMod val="50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회의자료</a:t>
            </a:r>
            <a:endParaRPr lang="en-US" altLang="ko-KR" sz="3000" b="1" spc="-10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555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ts val="5600"/>
              </a:lnSpc>
              <a:spcBef>
                <a:spcPct val="0"/>
              </a:spcBef>
              <a:defRPr/>
            </a:pPr>
            <a:endParaRPr lang="en-US" altLang="ko-KR" sz="1600" b="1" spc="-150" dirty="0">
              <a:solidFill>
                <a:schemeClr val="accent1">
                  <a:lumMod val="50000"/>
                </a:schemeClr>
              </a:solidFill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17679" y="1661114"/>
            <a:ext cx="3956641" cy="52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455186"/>
              </p:ext>
            </p:extLst>
          </p:nvPr>
        </p:nvGraphicFramePr>
        <p:xfrm>
          <a:off x="274177" y="2348749"/>
          <a:ext cx="11285838" cy="3595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9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5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대구광역시 시청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6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부주제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공공기관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268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주제 선정 이유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대한민국을 대표하는 광역시 중 하나인 대구광역시는 경북을 대표하는 광역시이다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dirty="0" smtClean="0"/>
                        <a:t/>
                      </a:r>
                      <a:br>
                        <a:rPr lang="ko-KR" altLang="en-US" sz="1100" dirty="0" smtClean="0"/>
                      </a:b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모두가 대구광역시를 알고 있지만 대구광역시 시청 홈 폐지를 들여다본 적이 없는 것 같다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dirty="0" smtClean="0"/>
                        <a:t/>
                      </a:r>
                      <a:br>
                        <a:rPr lang="ko-KR" altLang="en-US" sz="1100" dirty="0" smtClean="0"/>
                      </a:b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그런 의미에서 여러 광역시 시청 홈페이지를 찾아보게 되었고</a:t>
                      </a:r>
                      <a:r>
                        <a:rPr lang="ko-KR" altLang="en-US" sz="1100" dirty="0" smtClean="0"/>
                        <a:t/>
                      </a:r>
                      <a:br>
                        <a:rPr lang="ko-KR" altLang="en-US" sz="1100" dirty="0" smtClean="0"/>
                      </a:b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경북을 대표하는 대구광역시 시청을 좀 더 심플하고 세련된 디자인으로 담아보고 싶어</a:t>
                      </a:r>
                      <a:r>
                        <a:rPr lang="ko-KR" altLang="en-US" sz="1100" dirty="0" smtClean="0"/>
                        <a:t/>
                      </a:r>
                      <a:br>
                        <a:rPr lang="ko-KR" altLang="en-US" sz="1100" dirty="0" smtClean="0"/>
                      </a:b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주제로 선정하였다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100" baseline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6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타겟층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전연령층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인터넷사용자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대구시민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 및 기업</a:t>
                      </a:r>
                      <a:r>
                        <a:rPr lang="en-US" altLang="ko-KR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청년층 및 취업 </a:t>
                      </a:r>
                      <a:r>
                        <a:rPr lang="ko-KR" altLang="en-US" sz="1100" baseline="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준비생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67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키워드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지역특성을 살려 깔끔하고 세련</a:t>
                      </a:r>
                      <a:r>
                        <a:rPr lang="en-US" altLang="ko-KR" sz="11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100" dirty="0" err="1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심플</a:t>
                      </a:r>
                      <a:endParaRPr lang="en-US" altLang="ko-KR" sz="110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90000" marR="9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274177" y="338157"/>
            <a:ext cx="4804385" cy="4349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latin typeface="빙그레체" panose="02030503000000000000" pitchFamily="18" charset="-127"/>
                <a:ea typeface="빙그레체" panose="02030503000000000000" pitchFamily="18" charset="-127"/>
              </a:rPr>
              <a:t>팀 프로젝트 클라이언트 선정하기</a:t>
            </a:r>
            <a:endParaRPr lang="ko-KR" altLang="en-US" sz="2200" dirty="0">
              <a:latin typeface="빙그레체" panose="02030503000000000000" pitchFamily="18" charset="-127"/>
              <a:ea typeface="빙그레체" panose="0203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14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로고 분석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264" y="3686903"/>
            <a:ext cx="52870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삼각형과 타원을 기본도형으로 해서 대구를 에워싸고 있는 「</a:t>
            </a:r>
            <a:r>
              <a:rPr lang="ko-KR" altLang="en-US" sz="1100" dirty="0" err="1"/>
              <a:t>팔공산과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낙동강」</a:t>
            </a:r>
            <a:r>
              <a:rPr lang="ko-KR" altLang="en-US" sz="1100" dirty="0" err="1" smtClean="0"/>
              <a:t>의</a:t>
            </a:r>
            <a:endParaRPr lang="en-US" altLang="ko-KR" sz="1100" dirty="0" smtClean="0"/>
          </a:p>
          <a:p>
            <a:r>
              <a:rPr lang="ko-KR" altLang="en-US" sz="1100" dirty="0" smtClean="0"/>
              <a:t>이미지를 </a:t>
            </a:r>
            <a:r>
              <a:rPr lang="ko-KR" altLang="en-US" sz="1100" dirty="0"/>
              <a:t>형상화 한 것으로 미래지향적 진취성과 </a:t>
            </a:r>
            <a:r>
              <a:rPr lang="ko-KR" altLang="en-US" sz="1100" dirty="0" err="1"/>
              <a:t>세계지향적</a:t>
            </a:r>
            <a:r>
              <a:rPr lang="ko-KR" altLang="en-US" sz="1100" dirty="0"/>
              <a:t> 개방성을 추구하는 </a:t>
            </a:r>
            <a:endParaRPr lang="en-US" altLang="ko-KR" sz="1100" dirty="0" smtClean="0"/>
          </a:p>
          <a:p>
            <a:r>
              <a:rPr lang="ko-KR" altLang="en-US" sz="1100" dirty="0" smtClean="0"/>
              <a:t>활기에 </a:t>
            </a:r>
            <a:r>
              <a:rPr lang="en-US" altLang="ko-KR" sz="1100" dirty="0"/>
              <a:t> </a:t>
            </a:r>
            <a:r>
              <a:rPr lang="ko-KR" altLang="en-US" sz="1100" dirty="0" err="1" smtClean="0"/>
              <a:t>가득찬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도시적 이미지를 표현하고 있습니다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1265" y="1459703"/>
            <a:ext cx="19191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대구광역시</a:t>
            </a:r>
            <a:r>
              <a:rPr lang="en-US" altLang="ko-KR" sz="1400" dirty="0" smtClean="0">
                <a:latin typeface="나눔스퀘어 ExtraBold" pitchFamily="50" charset="-127"/>
                <a:ea typeface="나눔스퀘어 ExtraBold" pitchFamily="50" charset="-127"/>
              </a:rPr>
              <a:t> </a:t>
            </a:r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현재 로고</a:t>
            </a:r>
          </a:p>
        </p:txBody>
      </p:sp>
      <p:sp>
        <p:nvSpPr>
          <p:cNvPr id="4" name="타원 3"/>
          <p:cNvSpPr/>
          <p:nvPr/>
        </p:nvSpPr>
        <p:spPr>
          <a:xfrm>
            <a:off x="329725" y="5165443"/>
            <a:ext cx="1215012" cy="1215012"/>
          </a:xfrm>
          <a:prstGeom prst="ellipse">
            <a:avLst/>
          </a:prstGeom>
          <a:solidFill>
            <a:srgbClr val="008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#008837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617458" y="5772949"/>
            <a:ext cx="35023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1211" y="5557505"/>
            <a:ext cx="3506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 초록색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자연과 </a:t>
            </a:r>
            <a:r>
              <a:rPr lang="ko-KR" altLang="en-US" sz="1100" dirty="0"/>
              <a:t>생태계를 상징하며</a:t>
            </a:r>
            <a:r>
              <a:rPr lang="en-US" altLang="ko-KR" sz="1100" dirty="0"/>
              <a:t>, </a:t>
            </a:r>
            <a:r>
              <a:rPr lang="ko-KR" altLang="en-US" sz="1100" dirty="0"/>
              <a:t>대구가 </a:t>
            </a:r>
            <a:r>
              <a:rPr lang="ko-KR" altLang="en-US" sz="1100" dirty="0" smtClean="0"/>
              <a:t>추구하는</a:t>
            </a:r>
            <a:endParaRPr lang="en-US" altLang="ko-KR" sz="1100" dirty="0" smtClean="0"/>
          </a:p>
          <a:p>
            <a:r>
              <a:rPr lang="ko-KR" altLang="en-US" sz="1100" dirty="0" smtClean="0"/>
              <a:t> </a:t>
            </a:r>
            <a:r>
              <a:rPr lang="ko-KR" altLang="en-US" sz="1100" dirty="0"/>
              <a:t>친환경적인 도시와 생태적인 삶을 나타냅니다</a:t>
            </a:r>
            <a:r>
              <a:rPr lang="en-US" altLang="ko-KR" sz="1100" dirty="0"/>
              <a:t>.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63773" y="3860786"/>
            <a:ext cx="57118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대구광역시 로고는 대구의 자연과 도시의 미래지향적인 이미지를 표현한 디자인입니다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같은 특징을 가지고 있습니다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형상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로고는 둥글고 유연한 곡선을 포함하고 있어 조화와 균형을 강조합니다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대구의 자연과 인프라가 조화롭게 발전하는 모습을 상징합니다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색상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초록색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대구의 풍부한 자연환경과 친환경적 이미지를 상징합니다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생명력과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지속 가능한 발전을 의미합니다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</a:p>
          <a:p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로고는 자연과 도시가 공존하는 대구를 상징하며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친환경적이고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미래지향적인 대구의 이미지를 담고 있습니다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4" y="1999604"/>
            <a:ext cx="5334011" cy="1182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10" y="419939"/>
            <a:ext cx="1284458" cy="12870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02" y="2215351"/>
            <a:ext cx="1619088" cy="12896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43718" y="53088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00" dirty="0"/>
              <a:t>1995년까지 사용하던 대구광역시 휘장. </a:t>
            </a:r>
            <a:endParaRPr lang="en-US" altLang="ko-KR" sz="1300" dirty="0" smtClean="0"/>
          </a:p>
          <a:p>
            <a:r>
              <a:rPr lang="ko-KR" altLang="en-US" sz="1300" dirty="0" smtClean="0"/>
              <a:t>휘장은 </a:t>
            </a:r>
            <a:r>
              <a:rPr lang="ko-KR" altLang="en-US" sz="1300" dirty="0" err="1"/>
              <a:t>대구란</a:t>
            </a:r>
            <a:r>
              <a:rPr lang="ko-KR" altLang="en-US" sz="1300" dirty="0"/>
              <a:t> 한자를 도안하여 그림</a:t>
            </a:r>
            <a:r>
              <a:rPr lang="ko-KR" altLang="en-US" sz="1300" dirty="0" smtClean="0"/>
              <a:t>.</a:t>
            </a:r>
            <a:endParaRPr lang="en-US" altLang="ko-KR" sz="1300" dirty="0" smtClean="0"/>
          </a:p>
          <a:p>
            <a:r>
              <a:rPr lang="ko-KR" altLang="en-US" sz="1300" dirty="0" smtClean="0"/>
              <a:t>중앙의 </a:t>
            </a:r>
            <a:r>
              <a:rPr lang="ko-KR" altLang="en-US" sz="1300" dirty="0"/>
              <a:t>점은 태양을 </a:t>
            </a:r>
            <a:r>
              <a:rPr lang="ko-KR" altLang="en-US" sz="1300" dirty="0" err="1"/>
              <a:t>상징</a:t>
            </a:r>
            <a:r>
              <a:rPr lang="ko-KR" altLang="en-US" sz="1300" dirty="0" err="1" smtClean="0"/>
              <a:t>.일제강점기</a:t>
            </a:r>
            <a:r>
              <a:rPr lang="ko-KR" altLang="en-US" sz="1300" dirty="0" smtClean="0"/>
              <a:t> </a:t>
            </a:r>
            <a:endParaRPr lang="ko-KR" altLang="en-US" sz="1300" dirty="0"/>
          </a:p>
          <a:p>
            <a:r>
              <a:rPr lang="ko-KR" altLang="en-US" sz="1300" dirty="0"/>
              <a:t>시기의 </a:t>
            </a:r>
            <a:r>
              <a:rPr lang="ko-KR" altLang="en-US" sz="1300" dirty="0" err="1"/>
              <a:t>대구부부터</a:t>
            </a:r>
            <a:r>
              <a:rPr lang="ko-KR" altLang="en-US" sz="1300" dirty="0"/>
              <a:t> 대구직할시 </a:t>
            </a:r>
            <a:r>
              <a:rPr lang="ko-KR" altLang="en-US" sz="1300" dirty="0" smtClean="0"/>
              <a:t>시절까지</a:t>
            </a:r>
            <a:endParaRPr lang="en-US" altLang="ko-KR" sz="1300" dirty="0" smtClean="0"/>
          </a:p>
          <a:p>
            <a:r>
              <a:rPr lang="ko-KR" altLang="en-US" sz="1300" dirty="0" smtClean="0"/>
              <a:t>사용된 </a:t>
            </a:r>
            <a:r>
              <a:rPr lang="ko-KR" altLang="en-US" sz="1300" dirty="0"/>
              <a:t>휘장으로 매우 오래 사용하였다</a:t>
            </a:r>
            <a:r>
              <a:rPr lang="ko-KR" altLang="en-US" sz="1300" dirty="0" smtClean="0"/>
              <a:t>.</a:t>
            </a:r>
            <a:endParaRPr lang="en-US" altLang="ko-KR" sz="1300" dirty="0" smtClean="0"/>
          </a:p>
          <a:p>
            <a:r>
              <a:rPr lang="ko-KR" altLang="en-US" sz="1300" dirty="0" smtClean="0"/>
              <a:t>“</a:t>
            </a:r>
            <a:r>
              <a:rPr lang="ko-KR" altLang="en-US" sz="1300" dirty="0"/>
              <a:t>大邱”의 2자를 </a:t>
            </a:r>
            <a:r>
              <a:rPr lang="ko-KR" altLang="en-US" sz="1300" dirty="0" err="1"/>
              <a:t>도안화</a:t>
            </a:r>
            <a:r>
              <a:rPr lang="ko-KR" altLang="en-US" sz="1300" dirty="0"/>
              <a:t> 휘장.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043718" y="2489733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dirty="0"/>
              <a:t>1996</a:t>
            </a:r>
            <a:r>
              <a:rPr lang="ko-KR" altLang="en-US" sz="1300" dirty="0"/>
              <a:t>년부터 </a:t>
            </a:r>
            <a:r>
              <a:rPr lang="en-US" altLang="ko-KR" sz="1300" dirty="0"/>
              <a:t>2000</a:t>
            </a:r>
            <a:r>
              <a:rPr lang="ko-KR" altLang="en-US" sz="1300" dirty="0"/>
              <a:t>년까지 사용된 휘장</a:t>
            </a:r>
            <a:r>
              <a:rPr lang="en-US" altLang="ko-KR" sz="1300" dirty="0"/>
              <a:t>. </a:t>
            </a:r>
            <a:endParaRPr lang="en-US" altLang="ko-KR" sz="1300" dirty="0" smtClean="0"/>
          </a:p>
          <a:p>
            <a:r>
              <a:rPr lang="ko-KR" altLang="en-US" sz="1300" dirty="0" smtClean="0"/>
              <a:t>현재의 </a:t>
            </a:r>
            <a:r>
              <a:rPr lang="ko-KR" altLang="en-US" sz="1300" dirty="0"/>
              <a:t>휘장과 같지만 </a:t>
            </a:r>
            <a:r>
              <a:rPr lang="en-US" altLang="ko-KR" sz="1300" dirty="0"/>
              <a:t>'DAEGU'</a:t>
            </a:r>
            <a:r>
              <a:rPr lang="ko-KR" altLang="en-US" sz="1300" dirty="0"/>
              <a:t>가 아닌 </a:t>
            </a:r>
            <a:endParaRPr lang="en-US" altLang="ko-KR" sz="1300" dirty="0" smtClean="0"/>
          </a:p>
          <a:p>
            <a:r>
              <a:rPr lang="ko-KR" altLang="en-US" sz="1300" dirty="0" smtClean="0"/>
              <a:t>구 </a:t>
            </a:r>
            <a:r>
              <a:rPr lang="ko-KR" altLang="en-US" sz="1300" dirty="0"/>
              <a:t>표기 </a:t>
            </a:r>
            <a:r>
              <a:rPr lang="en-US" altLang="ko-KR" sz="1300" dirty="0"/>
              <a:t>'TAEGU'</a:t>
            </a:r>
            <a:r>
              <a:rPr lang="ko-KR" altLang="en-US" sz="1300" dirty="0"/>
              <a:t>로 쓰여져 </a:t>
            </a:r>
            <a:r>
              <a:rPr lang="ko-KR" altLang="en-US" sz="1300" dirty="0" smtClean="0"/>
              <a:t>있고</a:t>
            </a:r>
            <a:endParaRPr lang="en-US" altLang="ko-KR" sz="1300" dirty="0" smtClean="0"/>
          </a:p>
          <a:p>
            <a:r>
              <a:rPr lang="ko-KR" altLang="en-US" sz="1300" dirty="0" smtClean="0"/>
              <a:t>휘장의 </a:t>
            </a:r>
            <a:r>
              <a:rPr lang="ko-KR" altLang="en-US" sz="1300" dirty="0"/>
              <a:t>색이 파란색이다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5154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클라이언트 컬러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폰트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키워드 분석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1265" y="1459704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컬러 분석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3829858" y="2657670"/>
            <a:ext cx="1449446" cy="1755231"/>
            <a:chOff x="3933702" y="3144200"/>
            <a:chExt cx="1449446" cy="1755231"/>
          </a:xfrm>
        </p:grpSpPr>
        <p:sp>
          <p:nvSpPr>
            <p:cNvPr id="24" name="타원 23"/>
            <p:cNvSpPr/>
            <p:nvPr/>
          </p:nvSpPr>
          <p:spPr>
            <a:xfrm>
              <a:off x="4016669" y="3487703"/>
              <a:ext cx="403655" cy="403655"/>
            </a:xfrm>
            <a:prstGeom prst="ellipse">
              <a:avLst/>
            </a:prstGeom>
            <a:solidFill>
              <a:srgbClr val="E7E4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25835" y="3558725"/>
              <a:ext cx="9573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e7e4d5v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33702" y="3144200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보조색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016669" y="3974349"/>
              <a:ext cx="403655" cy="403655"/>
            </a:xfrm>
            <a:prstGeom prst="ellipse">
              <a:avLst/>
            </a:prstGeom>
            <a:solidFill>
              <a:srgbClr val="FDE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25835" y="4045371"/>
              <a:ext cx="792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</a:t>
              </a:r>
              <a:r>
                <a:rPr lang="en-US" altLang="ko-KR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ffebed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4016669" y="4495776"/>
              <a:ext cx="403655" cy="403655"/>
            </a:xfrm>
            <a:prstGeom prst="ellipse">
              <a:avLst/>
            </a:prstGeom>
            <a:solidFill>
              <a:srgbClr val="E3F8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25835" y="4566798"/>
              <a:ext cx="8018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e3f8f1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829858" y="1789538"/>
            <a:ext cx="1070436" cy="752995"/>
            <a:chOff x="5970320" y="2463474"/>
            <a:chExt cx="1070436" cy="752995"/>
          </a:xfrm>
        </p:grpSpPr>
        <p:sp>
          <p:nvSpPr>
            <p:cNvPr id="23" name="타원 22"/>
            <p:cNvSpPr/>
            <p:nvPr/>
          </p:nvSpPr>
          <p:spPr>
            <a:xfrm>
              <a:off x="6053286" y="2812814"/>
              <a:ext cx="403655" cy="4036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456942" y="2883836"/>
              <a:ext cx="5838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</a:t>
              </a:r>
              <a:r>
                <a:rPr lang="en-US" altLang="ko-KR" sz="1100" dirty="0" err="1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ffffff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970320" y="2463474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</a:t>
              </a: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829858" y="4504404"/>
            <a:ext cx="1368595" cy="1226056"/>
            <a:chOff x="3933702" y="4420995"/>
            <a:chExt cx="1368595" cy="1226056"/>
          </a:xfrm>
        </p:grpSpPr>
        <p:sp>
          <p:nvSpPr>
            <p:cNvPr id="54" name="TextBox 53"/>
            <p:cNvSpPr txBox="1"/>
            <p:nvPr/>
          </p:nvSpPr>
          <p:spPr>
            <a:xfrm>
              <a:off x="4420324" y="483552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0f2340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/>
            <p:cNvSpPr/>
            <p:nvPr/>
          </p:nvSpPr>
          <p:spPr>
            <a:xfrm>
              <a:off x="4016669" y="4764498"/>
              <a:ext cx="403655" cy="403655"/>
            </a:xfrm>
            <a:prstGeom prst="ellipse">
              <a:avLst/>
            </a:prstGeom>
            <a:solidFill>
              <a:srgbClr val="1124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016668" y="5243396"/>
              <a:ext cx="403655" cy="403655"/>
            </a:xfrm>
            <a:prstGeom prst="ellipse">
              <a:avLst/>
            </a:prstGeom>
            <a:solidFill>
              <a:srgbClr val="E74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933702" y="4420995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</a:t>
              </a:r>
              <a:r>
                <a:rPr lang="ko-KR" altLang="en-US" sz="12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</a:t>
              </a: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색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20324" y="5314418"/>
              <a:ext cx="8819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# d23a43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467265" y="311445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키워드 도출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495840" y="3560580"/>
            <a:ext cx="3469017" cy="2943835"/>
            <a:chOff x="6495840" y="3402633"/>
            <a:chExt cx="3469017" cy="2943835"/>
          </a:xfrm>
        </p:grpSpPr>
        <p:sp>
          <p:nvSpPr>
            <p:cNvPr id="68" name="TextBox 67"/>
            <p:cNvSpPr txBox="1"/>
            <p:nvPr/>
          </p:nvSpPr>
          <p:spPr>
            <a:xfrm>
              <a:off x="7859093" y="3402633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부드러운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928823" y="606946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딱딱한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7108282" y="3752484"/>
              <a:ext cx="2244132" cy="2244133"/>
              <a:chOff x="7151493" y="3772332"/>
              <a:chExt cx="2244132" cy="2244133"/>
            </a:xfrm>
          </p:grpSpPr>
          <p:cxnSp>
            <p:nvCxnSpPr>
              <p:cNvPr id="64" name="직선 연결선 63"/>
              <p:cNvCxnSpPr/>
              <p:nvPr/>
            </p:nvCxnSpPr>
            <p:spPr>
              <a:xfrm>
                <a:off x="8273559" y="3772332"/>
                <a:ext cx="0" cy="22441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 rot="5400000">
                <a:off x="8273559" y="3772333"/>
                <a:ext cx="0" cy="22441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6495840" y="4736052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동적인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9361807" y="4736052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정적인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574399" y="4891808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건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강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57939" y="4582415"/>
              <a:ext cx="5693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친근한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281210" y="4266382"/>
              <a:ext cx="6976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자연적인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63398" y="4282438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전통적인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52831" y="408647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활발한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68170" y="5071513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예술적인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52582" y="510259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보수적인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78019" y="3748116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은은한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467265" y="1459704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스퀘어 ExtraBold" pitchFamily="50" charset="-127"/>
                <a:ea typeface="나눔스퀘어 ExtraBold" pitchFamily="50" charset="-127"/>
              </a:rPr>
              <a:t>폰트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8890" y="235038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맑은 고딕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56820" y="2350380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부드러운 느낌의 고딕체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9858" y="5818941"/>
            <a:ext cx="3751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대구광역시를 상징하는 색상으로 사용되고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있습니다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대구의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시화인 목련을 나타내는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은은한 색조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자연환경을 상징하는 연두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색조</a:t>
            </a:r>
            <a:r>
              <a:rPr lang="en-US" altLang="ko-KR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대구의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사과 농업을 상징 하는 빨강 색조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대구를 가로지르는 신천을 나타내는 </a:t>
            </a:r>
            <a:r>
              <a:rPr lang="ko-KR" altLang="en-US" sz="1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파란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색조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사용합니다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2" y="1941050"/>
            <a:ext cx="3382337" cy="45855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39" y="1867680"/>
            <a:ext cx="1815565" cy="4291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362" y="1826505"/>
            <a:ext cx="10382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71265" y="587221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정보설계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54563" y="406242"/>
            <a:ext cx="7696017" cy="6314843"/>
            <a:chOff x="1248912" y="1556951"/>
            <a:chExt cx="7696017" cy="6314843"/>
          </a:xfrm>
        </p:grpSpPr>
        <p:sp>
          <p:nvSpPr>
            <p:cNvPr id="2" name="직사각형 1"/>
            <p:cNvSpPr/>
            <p:nvPr/>
          </p:nvSpPr>
          <p:spPr>
            <a:xfrm>
              <a:off x="4252863" y="1556951"/>
              <a:ext cx="1672281" cy="46955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대구광역시 시청</a:t>
              </a:r>
              <a:endParaRPr lang="ko-KR" altLang="en-US" sz="1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3290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미원소통참여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102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정보공개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2914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대구소개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272648" y="2438402"/>
              <a:ext cx="1672281" cy="4695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분야별정보</a:t>
              </a:r>
              <a:endPara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48912" y="3162813"/>
              <a:ext cx="1832553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민원안내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두드리소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민원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제안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사이버추모관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안전신문고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공약제보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공공재정 </a:t>
              </a: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부정청구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신고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복지 및 </a:t>
              </a:r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인권옴부즈만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행정서비스 헌장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행복민원배심원제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시민 참여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지방분권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정책토론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설문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투표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15448" y="3162813"/>
              <a:ext cx="1261884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행정정보공개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정책실명제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알림정보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통합자료실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공공저작물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공공데이터개방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계약정보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감시정보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통계정보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84260" y="3162813"/>
              <a:ext cx="1249060" cy="3600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문화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관광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체육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교통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복지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여성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가족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교육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건강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보건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위생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산업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경제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환경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소방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안전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도시주택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건설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행정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재정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세정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21919" y="3162813"/>
              <a:ext cx="1611339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시정비전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시청안내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일반현황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대구의 상징물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지정</a:t>
              </a:r>
              <a:r>
                <a:rPr lang="en-US" altLang="ko-KR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대구의 상징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스토리인대구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역사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대구광역시뉴스룸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교류도시</a:t>
              </a:r>
              <a:endParaRPr lang="en-US" altLang="ko-KR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27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32483" y="6054681"/>
            <a:ext cx="870751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63" dirty="0">
                <a:solidFill>
                  <a:schemeClr val="bg1"/>
                </a:solidFill>
                <a:latin typeface="나눔스퀘어 ExtraBold" pitchFamily="50" charset="-127"/>
                <a:ea typeface="나눔스퀘어 ExtraBold" pitchFamily="50" charset="-127"/>
              </a:rPr>
              <a:t>학생이름</a:t>
            </a:r>
          </a:p>
        </p:txBody>
      </p:sp>
      <p:sp>
        <p:nvSpPr>
          <p:cNvPr id="60" name="타원 59"/>
          <p:cNvSpPr/>
          <p:nvPr/>
        </p:nvSpPr>
        <p:spPr>
          <a:xfrm rot="5400000" flipV="1">
            <a:off x="183074" y="3233903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 rot="5400000" flipV="1">
            <a:off x="183074" y="3240278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 rot="5400000" flipV="1">
            <a:off x="183075" y="3867630"/>
            <a:ext cx="347186" cy="457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04902" y="167294"/>
            <a:ext cx="7470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데이터 수집하기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사례 조사 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레이아웃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컬러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폰트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b="1" dirty="0" smtClean="0">
                <a:latin typeface="나눔스퀘어 ExtraBold" pitchFamily="50" charset="-127"/>
                <a:ea typeface="나눔스퀘어 ExtraBold" pitchFamily="50" charset="-127"/>
              </a:rPr>
              <a:t>심미성 요소 이미지 참조</a:t>
            </a:r>
            <a:r>
              <a:rPr lang="en-US" altLang="ko-KR" b="1" dirty="0" smtClean="0">
                <a:latin typeface="나눔스퀘어 ExtraBold" pitchFamily="50" charset="-127"/>
                <a:ea typeface="나눔스퀘어 ExtraBold" pitchFamily="50" charset="-127"/>
              </a:rPr>
              <a:t>)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6667" y="892064"/>
            <a:ext cx="190533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나눔스퀘어 ExtraBold" pitchFamily="50" charset="-127"/>
                <a:ea typeface="나눔스퀘어 ExtraBold" pitchFamily="50" charset="-127"/>
              </a:rPr>
              <a:t>유사 </a:t>
            </a:r>
            <a:r>
              <a:rPr lang="en-US" altLang="ko-KR" sz="1600" b="1" dirty="0" smtClean="0">
                <a:latin typeface="나눔스퀘어 ExtraBold" pitchFamily="50" charset="-127"/>
                <a:ea typeface="나눔스퀘어 ExtraBold" pitchFamily="50" charset="-127"/>
              </a:rPr>
              <a:t>/</a:t>
            </a:r>
            <a:r>
              <a:rPr lang="ko-KR" altLang="en-US" sz="1600" b="1" dirty="0" smtClean="0">
                <a:latin typeface="나눔스퀘어 ExtraBold" pitchFamily="50" charset="-127"/>
                <a:ea typeface="나눔스퀘어 ExtraBold" pitchFamily="50" charset="-127"/>
              </a:rPr>
              <a:t>타사주제별</a:t>
            </a:r>
            <a:endParaRPr lang="ko-KR" altLang="en-US" sz="16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40726" y="880594"/>
            <a:ext cx="7931842" cy="58477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 Light" pitchFamily="50" charset="-127"/>
                <a:ea typeface="나눔고딕 Light" pitchFamily="50" charset="-127"/>
              </a:rPr>
              <a:t>참조 사이트 </a:t>
            </a:r>
            <a:r>
              <a:rPr lang="en-US" altLang="ko-KR" b="1" dirty="0" smtClean="0">
                <a:solidFill>
                  <a:srgbClr val="FF0000"/>
                </a:solidFill>
                <a:latin typeface="나눔고딕 Light" pitchFamily="50" charset="-127"/>
                <a:ea typeface="나눔고딕 Light" pitchFamily="50" charset="-127"/>
              </a:rPr>
              <a:t>: </a:t>
            </a:r>
            <a:r>
              <a:rPr lang="ko-KR" altLang="en-US" sz="1400" b="1" dirty="0" smtClean="0">
                <a:latin typeface="나눔고딕 Light" pitchFamily="50" charset="-127"/>
                <a:ea typeface="나눔고딕 Light" pitchFamily="50" charset="-127"/>
              </a:rPr>
              <a:t>부산광역시</a:t>
            </a:r>
            <a:r>
              <a:rPr lang="en-US" altLang="ko-KR" sz="1400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en-US" altLang="ko-KR" sz="1400" b="1" dirty="0" smtClean="0">
                <a:latin typeface="나눔고딕 Light" pitchFamily="50" charset="-127"/>
                <a:ea typeface="나눔고딕 Light" pitchFamily="50" charset="-127"/>
              </a:rPr>
              <a:t>|</a:t>
            </a:r>
            <a:r>
              <a:rPr lang="en-US" altLang="ko-KR" sz="1400" dirty="0" smtClean="0">
                <a:latin typeface="나눔고딕 Light" pitchFamily="50" charset="-127"/>
                <a:ea typeface="나눔고딕 Light" pitchFamily="50" charset="-127"/>
              </a:rPr>
              <a:t>  </a:t>
            </a:r>
            <a:r>
              <a:rPr lang="ko-KR" altLang="en-US" sz="1400" b="1" dirty="0" smtClean="0">
                <a:latin typeface="나눔고딕 Light" pitchFamily="50" charset="-127"/>
                <a:ea typeface="나눔고딕 Light" pitchFamily="50" charset="-127"/>
              </a:rPr>
              <a:t>포항시  </a:t>
            </a:r>
            <a:r>
              <a:rPr lang="en-US" altLang="ko-KR" sz="1400" b="1" dirty="0" smtClean="0">
                <a:latin typeface="나눔고딕 Light" pitchFamily="50" charset="-127"/>
                <a:ea typeface="나눔고딕 Light" pitchFamily="50" charset="-127"/>
              </a:rPr>
              <a:t>|</a:t>
            </a:r>
            <a:r>
              <a:rPr lang="en-US" altLang="ko-KR" sz="1400" dirty="0" smtClean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400" b="1" dirty="0" smtClean="0">
                <a:latin typeface="나눔고딕 Light" pitchFamily="50" charset="-127"/>
                <a:ea typeface="나눔고딕 Light" pitchFamily="50" charset="-127"/>
              </a:rPr>
              <a:t>광주광역시</a:t>
            </a:r>
            <a:r>
              <a:rPr lang="en-US" altLang="ko-KR" sz="1400" b="1" dirty="0">
                <a:latin typeface="나눔고딕 Light" pitchFamily="50" charset="-127"/>
                <a:ea typeface="나눔고딕 Light" pitchFamily="50" charset="-127"/>
              </a:rPr>
              <a:t>|</a:t>
            </a:r>
            <a:endParaRPr lang="ko-KR" altLang="en-US" sz="1400" dirty="0">
              <a:latin typeface="나눔고딕 Light" pitchFamily="50" charset="-127"/>
              <a:ea typeface="나눔고딕 Light" pitchFamily="50" charset="-127"/>
            </a:endParaRPr>
          </a:p>
          <a:p>
            <a:r>
              <a:rPr lang="ko-KR" altLang="en-US" sz="1400" b="1" dirty="0" smtClean="0">
                <a:latin typeface="나눔고딕 Light" pitchFamily="50" charset="-127"/>
                <a:ea typeface="나눔고딕 Light" pitchFamily="50" charset="-127"/>
              </a:rPr>
              <a:t>용인시청 </a:t>
            </a:r>
            <a:r>
              <a:rPr lang="en-US" altLang="ko-KR" sz="1400" b="1" dirty="0" smtClean="0">
                <a:latin typeface="나눔고딕 Light" pitchFamily="50" charset="-127"/>
                <a:ea typeface="나눔고딕 Light" pitchFamily="50" charset="-127"/>
              </a:rPr>
              <a:t>|</a:t>
            </a:r>
            <a:r>
              <a:rPr lang="ko-KR" altLang="en-US" sz="1400" b="1" dirty="0">
                <a:latin typeface="나눔고딕 Light" pitchFamily="50" charset="-127"/>
                <a:ea typeface="나눔고딕 Light" pitchFamily="50" charset="-127"/>
              </a:rPr>
              <a:t> </a:t>
            </a:r>
            <a:r>
              <a:rPr lang="ko-KR" altLang="en-US" sz="1400" b="1" dirty="0" smtClean="0">
                <a:latin typeface="나눔고딕 Light" pitchFamily="50" charset="-127"/>
                <a:ea typeface="나눔고딕 Light" pitchFamily="50" charset="-127"/>
              </a:rPr>
              <a:t>전주시청</a:t>
            </a:r>
            <a:endParaRPr lang="ko-KR" altLang="en-US" sz="1400" dirty="0">
              <a:latin typeface="나눔고딕 Light" pitchFamily="50" charset="-127"/>
              <a:ea typeface="나눔고딕 Light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91290" y="2035022"/>
            <a:ext cx="90216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>
                <a:latin typeface="나눔스퀘어 ExtraBold" pitchFamily="50" charset="-127"/>
                <a:ea typeface="나눔스퀘어 ExtraBold" pitchFamily="50" charset="-127"/>
              </a:rPr>
              <a:t>레퍼런스</a:t>
            </a:r>
            <a:r>
              <a:rPr lang="ko-KR" altLang="en-US" sz="1600" b="1" dirty="0" smtClean="0">
                <a:latin typeface="나눔스퀘어 ExtraBold" pitchFamily="50" charset="-127"/>
                <a:ea typeface="나눔스퀘어 ExtraBold" pitchFamily="50" charset="-127"/>
              </a:rPr>
              <a:t> 선정 </a:t>
            </a:r>
            <a:r>
              <a:rPr lang="en-US" altLang="ko-KR" sz="1600" b="1" dirty="0" smtClean="0">
                <a:latin typeface="나눔스퀘어 ExtraBold" pitchFamily="50" charset="-127"/>
                <a:ea typeface="나눔스퀘어 ExtraBold" pitchFamily="50" charset="-127"/>
              </a:rPr>
              <a:t>:  2-3</a:t>
            </a:r>
            <a:r>
              <a:rPr lang="ko-KR" altLang="en-US" sz="1600" b="1" dirty="0" smtClean="0">
                <a:latin typeface="나눔스퀘어 ExtraBold" pitchFamily="50" charset="-127"/>
                <a:ea typeface="나눔스퀘어 ExtraBold" pitchFamily="50" charset="-127"/>
              </a:rPr>
              <a:t>개</a:t>
            </a:r>
            <a:r>
              <a:rPr lang="en-US" altLang="ko-KR" sz="1600" b="1" dirty="0" smtClean="0">
                <a:latin typeface="나눔스퀘어 ExtraBold" pitchFamily="50" charset="-127"/>
                <a:ea typeface="나눔스퀘어 ExtraBold" pitchFamily="50" charset="-127"/>
              </a:rPr>
              <a:t>( </a:t>
            </a:r>
            <a:r>
              <a:rPr lang="ko-KR" altLang="en-US" sz="1600" b="1" dirty="0" smtClean="0">
                <a:latin typeface="나눔스퀘어 ExtraBold" pitchFamily="50" charset="-127"/>
                <a:ea typeface="나눔스퀘어 ExtraBold" pitchFamily="50" charset="-127"/>
              </a:rPr>
              <a:t>유사주제</a:t>
            </a:r>
            <a:r>
              <a:rPr lang="en-US" altLang="ko-KR" sz="1600" b="1" dirty="0" smtClean="0">
                <a:latin typeface="나눔스퀘어 ExtraBold" pitchFamily="50" charset="-127"/>
                <a:ea typeface="나눔스퀘어 ExtraBold" pitchFamily="50" charset="-127"/>
              </a:rPr>
              <a:t>)</a:t>
            </a:r>
            <a:endParaRPr lang="ko-KR" altLang="en-US" sz="1600" b="1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57" y="2527331"/>
            <a:ext cx="1428433" cy="4123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02" y="2474585"/>
            <a:ext cx="1923622" cy="3714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15" y="2367986"/>
            <a:ext cx="2336259" cy="37161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28" y="2367986"/>
            <a:ext cx="2096233" cy="4417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58" y="2474585"/>
            <a:ext cx="1466578" cy="39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31527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화면구조 스케치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265" y="1459704"/>
            <a:ext cx="1221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대구광역시 시청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민원신청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latin typeface="나눔스퀘어" pitchFamily="50" charset="-127"/>
                <a:ea typeface="나눔스퀘어" pitchFamily="50" charset="-127"/>
              </a:rPr>
              <a:t>통합예약</a:t>
            </a:r>
            <a:r>
              <a:rPr lang="ko-KR" altLang="en-US" sz="1100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749525" y="1647670"/>
            <a:ext cx="7845724" cy="3562661"/>
            <a:chOff x="3750032" y="1680752"/>
            <a:chExt cx="7845724" cy="35626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0032" y="1680939"/>
              <a:ext cx="2520000" cy="35624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894" y="1680752"/>
              <a:ext cx="2520000" cy="3562563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756" y="1680752"/>
              <a:ext cx="2520000" cy="3562661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41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" y="0"/>
            <a:ext cx="315277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5" y="35560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설계</a:t>
            </a:r>
            <a:r>
              <a: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제작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1265" y="587221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화면구조 레이아웃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1265" y="1459704"/>
            <a:ext cx="12218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</a:t>
            </a:r>
            <a:endParaRPr lang="en-US" altLang="ko-KR" sz="12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대구광역시 시청</a:t>
            </a:r>
            <a:endParaRPr lang="en-US" altLang="ko-KR" sz="1200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ko-KR" altLang="en-US" sz="12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</a:t>
            </a: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메인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민원신청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나눔스퀘어" pitchFamily="50" charset="-127"/>
                <a:ea typeface="나눔스퀘어" pitchFamily="50" charset="-127"/>
              </a:rPr>
              <a:t>통합예약</a:t>
            </a:r>
            <a:r>
              <a:rPr lang="ko-KR" altLang="en-US" sz="1100" dirty="0" smtClean="0">
                <a:latin typeface="나눔스퀘어" pitchFamily="50" charset="-127"/>
                <a:ea typeface="나눔스퀘어" pitchFamily="50" charset="-127"/>
              </a:rPr>
              <a:t> 페이지</a:t>
            </a:r>
            <a:endParaRPr lang="en-US" altLang="ko-KR" sz="1100" dirty="0" smtClean="0"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27" y="987331"/>
            <a:ext cx="2192876" cy="545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187" y="987331"/>
            <a:ext cx="2788969" cy="54559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88" y="987331"/>
            <a:ext cx="2685991" cy="545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934</Words>
  <Application>Microsoft Office PowerPoint</Application>
  <PresentationFormat>와이드스크린</PresentationFormat>
  <Paragraphs>434</Paragraphs>
  <Slides>26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나눔고딕</vt:lpstr>
      <vt:lpstr>나눔고딕 ExtraBold</vt:lpstr>
      <vt:lpstr>나눔고딕 Light</vt:lpstr>
      <vt:lpstr>나눔바른고딕OTF</vt:lpstr>
      <vt:lpstr>나눔바른고딕OTF UltraLight</vt:lpstr>
      <vt:lpstr>나눔스퀘어</vt:lpstr>
      <vt:lpstr>나눔스퀘어 Bold</vt:lpstr>
      <vt:lpstr>나눔스퀘어 ExtraBold</vt:lpstr>
      <vt:lpstr>맑은 고딕</vt:lpstr>
      <vt:lpstr>빙그레체</vt:lpstr>
      <vt:lpstr>Arial</vt:lpstr>
      <vt:lpstr>Office 테마</vt:lpstr>
      <vt:lpstr>Team Project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팀 회의 자료</vt:lpstr>
      <vt:lpstr>회의자료</vt:lpstr>
      <vt:lpstr>회의자료</vt:lpstr>
      <vt:lpstr>회의자료</vt:lpstr>
      <vt:lpstr>회의자료</vt:lpstr>
      <vt:lpstr>회의자료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YJ</cp:lastModifiedBy>
  <cp:revision>199</cp:revision>
  <dcterms:created xsi:type="dcterms:W3CDTF">2019-08-22T01:36:37Z</dcterms:created>
  <dcterms:modified xsi:type="dcterms:W3CDTF">2024-11-14T06:20:33Z</dcterms:modified>
</cp:coreProperties>
</file>